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JO" sz="3600" b="1" dirty="0" smtClean="0"/>
              <a:t>تركيبـة </a:t>
            </a:r>
            <a:r>
              <a:rPr lang="ar-JO" sz="3600" b="1" dirty="0"/>
              <a:t>تراسل </a:t>
            </a:r>
            <a:r>
              <a:rPr lang="ar-JO" sz="3600" b="1" dirty="0" smtClean="0"/>
              <a:t>البيانات</a:t>
            </a:r>
            <a:br>
              <a:rPr lang="ar-JO" sz="3600" b="1" dirty="0" smtClean="0"/>
            </a:br>
            <a:r>
              <a:rPr lang="en-US" sz="3600" b="1" dirty="0" smtClean="0"/>
              <a:t>Common </a:t>
            </a:r>
            <a:r>
              <a:rPr lang="en-US" sz="3600" b="1" dirty="0"/>
              <a:t>Communication Format</a:t>
            </a:r>
            <a:r>
              <a:rPr lang="en-US" sz="3600" b="1" dirty="0" smtClean="0"/>
              <a:t>)</a:t>
            </a:r>
            <a:endParaRPr lang="ar-JO" sz="3600" dirty="0"/>
          </a:p>
        </p:txBody>
      </p:sp>
      <p:sp>
        <p:nvSpPr>
          <p:cNvPr id="3" name="عنصر نائب للمحتوى 2"/>
          <p:cNvSpPr>
            <a:spLocks noGrp="1"/>
          </p:cNvSpPr>
          <p:nvPr>
            <p:ph idx="1"/>
          </p:nvPr>
        </p:nvSpPr>
        <p:spPr/>
        <p:txBody>
          <a:bodyPr>
            <a:normAutofit fontScale="62500" lnSpcReduction="20000"/>
          </a:bodyPr>
          <a:lstStyle/>
          <a:p>
            <a:r>
              <a:rPr lang="ar-JO" dirty="0"/>
              <a:t/>
            </a:r>
            <a:br>
              <a:rPr lang="ar-JO" dirty="0"/>
            </a:br>
            <a:r>
              <a:rPr lang="ar-JO" b="1" dirty="0"/>
              <a:t>ثالثاً: تركيبـة تراسل البيانات (</a:t>
            </a:r>
            <a:r>
              <a:rPr lang="en-US" b="1" dirty="0"/>
              <a:t>Common Communication Format):</a:t>
            </a:r>
            <a:r>
              <a:rPr lang="en-US" dirty="0"/>
              <a:t/>
            </a:r>
            <a:br>
              <a:rPr lang="en-US" dirty="0"/>
            </a:br>
            <a:r>
              <a:rPr lang="ar-JO" b="1" dirty="0"/>
              <a:t>وتسمى تركيبة التراسل (</a:t>
            </a:r>
            <a:r>
              <a:rPr lang="en-US" b="1" dirty="0"/>
              <a:t>Communication Format ) </a:t>
            </a:r>
            <a:r>
              <a:rPr lang="ar-JO" b="1" dirty="0"/>
              <a:t>أو التركيبة (</a:t>
            </a:r>
            <a:r>
              <a:rPr lang="en-US" b="1" dirty="0"/>
              <a:t>Format) </a:t>
            </a:r>
            <a:r>
              <a:rPr lang="ar-JO" b="1" dirty="0"/>
              <a:t>فقط. وبإمكاننا تعريف تركيبة تبادل المعلومات، بأنها الشكل أو الحاوية التي تضم جميع العناصر التي تتشكل منها التسجيلة الببليوغرافية (</a:t>
            </a:r>
            <a:r>
              <a:rPr lang="en-US" b="1" dirty="0"/>
              <a:t>Bibliographic Records)، </a:t>
            </a:r>
            <a:r>
              <a:rPr lang="ar-JO" b="1" dirty="0"/>
              <a:t>موزعة على وحدات بحث، يستطيع نظام الحاسوب المستخدم من التعرف على كل وحدة بصورة مستقلة، والتعامل معها بواسطة أي تكنولوجيا معلومات يستخدمها النظام للتعامل مع التسجيلات</a:t>
            </a:r>
            <a:r>
              <a:rPr lang="ar-JO" dirty="0"/>
              <a:t/>
            </a:r>
            <a:br>
              <a:rPr lang="ar-JO" dirty="0"/>
            </a:br>
            <a:r>
              <a:rPr lang="ar-JO" b="1" dirty="0"/>
              <a:t>فالتركيبة إذن هي:</a:t>
            </a:r>
            <a:r>
              <a:rPr lang="ar-JO" dirty="0"/>
              <a:t/>
            </a:r>
            <a:br>
              <a:rPr lang="ar-JO" dirty="0"/>
            </a:br>
            <a:r>
              <a:rPr lang="ar-JO" b="1" dirty="0"/>
              <a:t>1. شكل (</a:t>
            </a:r>
            <a:r>
              <a:rPr lang="en-US" b="1" dirty="0"/>
              <a:t>Form) </a:t>
            </a:r>
            <a:r>
              <a:rPr lang="ar-JO" b="1" dirty="0"/>
              <a:t>أو محتوى (</a:t>
            </a:r>
            <a:r>
              <a:rPr lang="en-US" b="1" dirty="0"/>
              <a:t>Contents) </a:t>
            </a:r>
            <a:r>
              <a:rPr lang="ar-JO" b="1" dirty="0"/>
              <a:t>أو حاوية (</a:t>
            </a:r>
            <a:r>
              <a:rPr lang="en-US" b="1" dirty="0"/>
              <a:t>Container)</a:t>
            </a:r>
            <a:r>
              <a:rPr lang="en-US" dirty="0"/>
              <a:t/>
            </a:r>
            <a:br>
              <a:rPr lang="en-US" dirty="0"/>
            </a:br>
            <a:r>
              <a:rPr lang="en-US" b="1" dirty="0"/>
              <a:t>2. </a:t>
            </a:r>
            <a:r>
              <a:rPr lang="ar-JO" b="1" dirty="0"/>
              <a:t>تضم كل عناصر التسجيلة (</a:t>
            </a:r>
            <a:r>
              <a:rPr lang="en-US" b="1" dirty="0"/>
              <a:t>Record) </a:t>
            </a:r>
            <a:r>
              <a:rPr lang="ar-JO" b="1" dirty="0"/>
              <a:t>بحقولها (</a:t>
            </a:r>
            <a:r>
              <a:rPr lang="en-US" b="1" dirty="0"/>
              <a:t>Fields) </a:t>
            </a:r>
            <a:r>
              <a:rPr lang="ar-JO" b="1" dirty="0"/>
              <a:t>المختلفة</a:t>
            </a:r>
            <a:r>
              <a:rPr lang="ar-JO" dirty="0"/>
              <a:t/>
            </a:r>
            <a:br>
              <a:rPr lang="ar-JO" dirty="0"/>
            </a:br>
            <a:r>
              <a:rPr lang="ar-JO" b="1" dirty="0"/>
              <a:t>3. موزعة على عناصر ووحدات قابلة للبحث (</a:t>
            </a:r>
            <a:r>
              <a:rPr lang="en-US" b="1" dirty="0"/>
              <a:t>Searchable)</a:t>
            </a:r>
            <a:r>
              <a:rPr lang="en-US" dirty="0"/>
              <a:t/>
            </a:r>
            <a:br>
              <a:rPr lang="en-US" dirty="0"/>
            </a:br>
            <a:r>
              <a:rPr lang="en-US" b="1" dirty="0"/>
              <a:t>4. </a:t>
            </a:r>
            <a:r>
              <a:rPr lang="ar-JO" b="1" dirty="0"/>
              <a:t>يمكن لأي نظام محوسب، مثل (</a:t>
            </a:r>
            <a:r>
              <a:rPr lang="en-US" b="1" dirty="0"/>
              <a:t>MINISIS , CDS\ISIS) </a:t>
            </a:r>
            <a:r>
              <a:rPr lang="ar-JO" b="1" dirty="0"/>
              <a:t>أو أي برنامج جاهز أو مصمم، من البحث عن كل وحدة منها واسترجاعها</a:t>
            </a:r>
            <a:r>
              <a:rPr lang="ar-JO" dirty="0"/>
              <a:t/>
            </a:r>
            <a:br>
              <a:rPr lang="ar-JO" dirty="0"/>
            </a:br>
            <a:r>
              <a:rPr lang="ar-JO" b="1" dirty="0"/>
              <a:t>5. تتعامل التركيبة مع مختلف أنواع تكنولوجيا المعلومات والصيغ المحوسبة الحديثة، سواء كانت أقراص مكتنزة (</a:t>
            </a:r>
            <a:r>
              <a:rPr lang="en-US" b="1" dirty="0"/>
              <a:t>CD-ROM) </a:t>
            </a:r>
            <a:r>
              <a:rPr lang="ar-JO" b="1" dirty="0"/>
              <a:t>أو قواعد بيانات محلية (</a:t>
            </a:r>
            <a:r>
              <a:rPr lang="en-US" b="1" dirty="0"/>
              <a:t>In-House Database) </a:t>
            </a:r>
            <a:r>
              <a:rPr lang="ar-JO" b="1" dirty="0"/>
              <a:t>أو قواعد المعلومات المختلفة.</a:t>
            </a:r>
            <a:r>
              <a:rPr lang="ar-JO" dirty="0"/>
              <a:t/>
            </a:r>
            <a:br>
              <a:rPr lang="ar-JO" dirty="0"/>
            </a:br>
            <a:endParaRPr lang="ar-JO" dirty="0"/>
          </a:p>
        </p:txBody>
      </p:sp>
    </p:spTree>
    <p:extLst>
      <p:ext uri="{BB962C8B-B14F-4D97-AF65-F5344CB8AC3E}">
        <p14:creationId xmlns:p14="http://schemas.microsoft.com/office/powerpoint/2010/main" val="1142377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62500" lnSpcReduction="20000"/>
          </a:bodyPr>
          <a:lstStyle/>
          <a:p>
            <a:r>
              <a:rPr lang="ar-JO" b="1" dirty="0"/>
              <a:t>ومن الجدير بالذكر إن هنالك تركيبات تبـادل وتركيبات تراسل العالمية، قياسية، أو تركيبات محلية وإقليمية متوافقة معها، ومنسجمة مع شكلها وأرقامها المستخدمة. وتتألف هذه التركيبات من:</a:t>
            </a:r>
            <a:r>
              <a:rPr lang="ar-JO" dirty="0"/>
              <a:t/>
            </a:r>
            <a:br>
              <a:rPr lang="ar-JO" dirty="0"/>
            </a:br>
            <a:r>
              <a:rPr lang="ar-JO" b="1" dirty="0"/>
              <a:t>أ. قواعد ترتيب بيانات التبادل على الوسيط المحوسب</a:t>
            </a:r>
            <a:r>
              <a:rPr lang="ar-JO" dirty="0"/>
              <a:t/>
            </a:r>
            <a:br>
              <a:rPr lang="ar-JO" dirty="0"/>
            </a:br>
            <a:r>
              <a:rPr lang="ar-JO" b="1" dirty="0"/>
              <a:t>وتستخدم عادة مواصفة قياسية دولية لتراسل البيانات الببليوغرافية، والتي يطلق عليها اسم أيزو (</a:t>
            </a:r>
            <a:r>
              <a:rPr lang="en-US" b="1" dirty="0"/>
              <a:t>ISO /2709) ، </a:t>
            </a:r>
            <a:r>
              <a:rPr lang="ar-JO" b="1" dirty="0"/>
              <a:t>وقد تم تعريب مواصفة عربية عنها باسم أسمو/ 668 (</a:t>
            </a:r>
            <a:r>
              <a:rPr lang="en-US" b="1" dirty="0"/>
              <a:t>ASMO/668)</a:t>
            </a:r>
            <a:r>
              <a:rPr lang="en-US" dirty="0"/>
              <a:t/>
            </a:r>
            <a:br>
              <a:rPr lang="en-US" dirty="0"/>
            </a:br>
            <a:r>
              <a:rPr lang="ar-JO" b="1" dirty="0"/>
              <a:t>ب. رموز لتحديد عناصر البيانات في التسجيلة، كالمؤلف والعنوان والنشر، تتولى تعريف عناصر البيانات المختلفة في التسجيلة الواحدة.</a:t>
            </a:r>
            <a:r>
              <a:rPr lang="ar-JO" dirty="0"/>
              <a:t/>
            </a:r>
            <a:br>
              <a:rPr lang="ar-JO" dirty="0"/>
            </a:br>
            <a:r>
              <a:rPr lang="ar-JO" b="1" dirty="0"/>
              <a:t>ومن أمثلتهـا تركيبة التراسل المشتركة التي قامت بتطويرها منظمة الأمم المتحدة للتربية والثقافة والعلوم/ اليونسـكو (</a:t>
            </a:r>
            <a:r>
              <a:rPr lang="en-US" b="1" dirty="0"/>
              <a:t>UNESCO)، </a:t>
            </a:r>
            <a:r>
              <a:rPr lang="ar-JO" b="1" dirty="0"/>
              <a:t>وهي التركيبـة المعروفـة باسـم (ت ت م /</a:t>
            </a:r>
            <a:r>
              <a:rPr lang="en-US" b="1" dirty="0"/>
              <a:t>CCF) </a:t>
            </a:r>
            <a:r>
              <a:rPr lang="ar-JO" b="1" dirty="0"/>
              <a:t>والتي هي اختصار لـ (</a:t>
            </a:r>
            <a:r>
              <a:rPr lang="en-US" b="1" dirty="0"/>
              <a:t>Common Communication Format) </a:t>
            </a:r>
            <a:r>
              <a:rPr lang="ar-JO" b="1" dirty="0"/>
              <a:t>كذلك فإن من أمثلة تركيبة التراسل المشتركة تركيبة الاتحاد الدولي للمكتبات والمعلومات (</a:t>
            </a:r>
            <a:r>
              <a:rPr lang="en-US" b="1" dirty="0"/>
              <a:t>IFLA) </a:t>
            </a:r>
            <a:r>
              <a:rPr lang="ar-JO" b="1" dirty="0"/>
              <a:t>المعروفة باسم (</a:t>
            </a:r>
            <a:r>
              <a:rPr lang="en-US" b="1" dirty="0"/>
              <a:t>UNIMARK) </a:t>
            </a:r>
            <a:r>
              <a:rPr lang="ar-JO" b="1" dirty="0"/>
              <a:t>وصدر دليل التركيبة هذه عام (1987)</a:t>
            </a:r>
            <a:r>
              <a:rPr lang="ar-JO" dirty="0"/>
              <a:t/>
            </a:r>
            <a:br>
              <a:rPr lang="ar-JO" dirty="0"/>
            </a:br>
            <a:r>
              <a:rPr lang="ar-JO" b="1" dirty="0"/>
              <a:t>أما الركائز والمواصفات المحددة لنوعية البيانات المدخلة والقواعد التي يتم إدخالها بموجبها فهي ركائز التحليل الموضوعي (</a:t>
            </a:r>
            <a:r>
              <a:rPr lang="en-US" b="1" dirty="0"/>
              <a:t>Subject Analysis) </a:t>
            </a:r>
            <a:r>
              <a:rPr lang="ar-JO" b="1" dirty="0"/>
              <a:t>المكنـز (</a:t>
            </a:r>
            <a:r>
              <a:rPr lang="en-US" b="1" dirty="0"/>
              <a:t>Thesaurus) , </a:t>
            </a:r>
            <a:r>
              <a:rPr lang="ar-JO" b="1" dirty="0"/>
              <a:t>وملف الإسناد (</a:t>
            </a:r>
            <a:r>
              <a:rPr lang="en-US" b="1" dirty="0"/>
              <a:t>Authority File)، </a:t>
            </a:r>
            <a:r>
              <a:rPr lang="ar-JO" b="1" dirty="0"/>
              <a:t>أو كما يسمى أحياناً ملف الأستاذ، و الرموز المقننة</a:t>
            </a:r>
            <a:r>
              <a:rPr lang="ar-JO" dirty="0"/>
              <a:t/>
            </a:r>
            <a:br>
              <a:rPr lang="ar-JO" dirty="0"/>
            </a:br>
            <a:r>
              <a:rPr lang="ar-JO" dirty="0"/>
              <a:t/>
            </a:r>
            <a:br>
              <a:rPr lang="ar-JO" dirty="0"/>
            </a:br>
            <a:endParaRPr lang="ar-JO" dirty="0"/>
          </a:p>
          <a:p>
            <a:endParaRPr lang="ar-JO" dirty="0"/>
          </a:p>
        </p:txBody>
      </p:sp>
    </p:spTree>
    <p:extLst>
      <p:ext uri="{BB962C8B-B14F-4D97-AF65-F5344CB8AC3E}">
        <p14:creationId xmlns:p14="http://schemas.microsoft.com/office/powerpoint/2010/main" val="864894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ar-JO" b="1" dirty="0"/>
              <a:t>رابعاً: أدوات أخرى</a:t>
            </a:r>
            <a:r>
              <a:rPr lang="ar-JO" dirty="0"/>
              <a:t/>
            </a:r>
            <a:br>
              <a:rPr lang="ar-JO" dirty="0"/>
            </a:br>
            <a:r>
              <a:rPr lang="ar-JO" b="1" dirty="0"/>
              <a:t>وهنالك أدوات أخرى مفيدة في مجال الحوسبة التقنينات الدولية للوصف الببليوغرافي (تدوبات/</a:t>
            </a:r>
            <a:r>
              <a:rPr lang="en-US" b="1" dirty="0"/>
              <a:t>ISBD). </a:t>
            </a:r>
            <a:r>
              <a:rPr lang="ar-JO" b="1" dirty="0"/>
              <a:t>وهي أدوات مهمة للفهرسة الوصفية، صدرت عن الاتحاد الدولي لجمعيات المكتبات (إفلا/</a:t>
            </a:r>
            <a:r>
              <a:rPr lang="en-US" b="1" dirty="0"/>
              <a:t>IFLA) </a:t>
            </a:r>
            <a:r>
              <a:rPr lang="ar-JO" b="1" dirty="0"/>
              <a:t>وقامت إدارة التوثيق والمعلومات بالمنظمة العربية للتربية والثقافة والعلوم بتعريبها منذ الثمانينيات، وتحديث أجزائها ونشرها أول بأول متزامنة مع مواعيد صدور الطبعات الأصلية باللغة الإنكليزية. وقد دمجت هذه التقنينات في مجلد معرب واحد، وأعيد نشرها وإعادة عرضها عام 1998.(27) وكذلك الأدلة، كدليل الرسائل الجامعية، ودليل المكتبات وغيرها من الأدلة التي تفيد في تسهيل مهمة العاملين في المكتبات ومراكز المعلومات، والقائمين على إدارتها.</a:t>
            </a:r>
            <a:r>
              <a:rPr lang="ar-JO" dirty="0"/>
              <a:t/>
            </a:r>
            <a:br>
              <a:rPr lang="ar-JO" dirty="0"/>
            </a:br>
            <a:r>
              <a:rPr lang="ar-JO" b="1" dirty="0"/>
              <a:t>ج. </a:t>
            </a:r>
            <a:r>
              <a:rPr lang="ar-JO" b="1"/>
              <a:t>ركائز وأدوات أخرى، مثل قائمة الرموز المقننة، وقوائم المؤلفات أو الببليوغرافيات الوطنية، وكذلك الببليوغرافيات المتخصصة المختلفة.</a:t>
            </a:r>
            <a:r>
              <a:rPr lang="ar-JO"/>
              <a:t/>
            </a:r>
            <a:br>
              <a:rPr lang="ar-JO"/>
            </a:br>
            <a:endParaRPr lang="ar-JO"/>
          </a:p>
        </p:txBody>
      </p:sp>
    </p:spTree>
    <p:extLst>
      <p:ext uri="{BB962C8B-B14F-4D97-AF65-F5344CB8AC3E}">
        <p14:creationId xmlns:p14="http://schemas.microsoft.com/office/powerpoint/2010/main" val="270272809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Words>
  <Application>Microsoft Office PowerPoint</Application>
  <PresentationFormat>عرض على الشاشة (3:4)‏</PresentationFormat>
  <Paragraphs>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تركيبـة تراسل البيانات Common Communication Format)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تركيبـة تراسل البيانات Common Communication Format)</dc:title>
  <dc:creator>gega</dc:creator>
  <cp:lastModifiedBy>gega</cp:lastModifiedBy>
  <cp:revision>1</cp:revision>
  <dcterms:created xsi:type="dcterms:W3CDTF">2019-12-20T17:14:19Z</dcterms:created>
  <dcterms:modified xsi:type="dcterms:W3CDTF">2019-12-20T17:16:43Z</dcterms:modified>
</cp:coreProperties>
</file>